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74530-49BE-449F-B59C-06FCC1F3A368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958A-1887-4AE6-AC00-7319EAF71B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29238" y="3000348"/>
            <a:ext cx="3814762" cy="3857652"/>
          </a:xfrm>
        </p:spPr>
        <p:txBody>
          <a:bodyPr>
            <a:normAutofit/>
          </a:bodyPr>
          <a:lstStyle/>
          <a:p>
            <a:r>
              <a:rPr lang="pl-PL" sz="6600" b="1" dirty="0" smtClean="0"/>
              <a:t>DRZEWA WOKÓŁ NAS</a:t>
            </a:r>
            <a:endParaRPr lang="pl-PL" sz="6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357158" y="3886200"/>
            <a:ext cx="1014442" cy="175260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20210424_160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429000"/>
            <a:ext cx="5238398" cy="235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zaokrąglony 3"/>
          <p:cNvSpPr/>
          <p:nvPr/>
        </p:nvSpPr>
        <p:spPr>
          <a:xfrm>
            <a:off x="285720" y="357166"/>
            <a:ext cx="6215106" cy="23574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400" b="1" dirty="0">
                <a:solidFill>
                  <a:schemeClr val="tx1"/>
                </a:solidFill>
              </a:rPr>
              <a:t>Poznaliśmy narzędzia, jakich używa leśniczy do pomiaru drzew:</a:t>
            </a:r>
          </a:p>
          <a:p>
            <a:pPr lvl="0"/>
            <a:r>
              <a:rPr lang="pl-PL" sz="2400" b="1" dirty="0">
                <a:solidFill>
                  <a:schemeClr val="tx1"/>
                </a:solidFill>
              </a:rPr>
              <a:t>Klupa – średnicomierz</a:t>
            </a:r>
          </a:p>
          <a:p>
            <a:pPr lvl="0"/>
            <a:r>
              <a:rPr lang="pl-PL" sz="2400" b="1" dirty="0">
                <a:solidFill>
                  <a:schemeClr val="tx1"/>
                </a:solidFill>
              </a:rPr>
              <a:t>Wysokościomierz</a:t>
            </a:r>
          </a:p>
          <a:p>
            <a:pPr lvl="0"/>
            <a:r>
              <a:rPr lang="pl-PL" sz="2400" b="1" dirty="0">
                <a:solidFill>
                  <a:schemeClr val="tx1"/>
                </a:solidFill>
              </a:rPr>
              <a:t>Taśma miernicza o dł.25m</a:t>
            </a:r>
          </a:p>
          <a:p>
            <a:pPr algn="ctr"/>
            <a:endParaRPr lang="pl-PL" dirty="0"/>
          </a:p>
        </p:txBody>
      </p:sp>
      <p:pic>
        <p:nvPicPr>
          <p:cNvPr id="6" name="Obraz 5" descr="20210424_161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70312" y="3230820"/>
            <a:ext cx="4071965" cy="203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714348" y="1428736"/>
            <a:ext cx="7929618" cy="42862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chemeClr val="tx1"/>
                </a:solidFill>
              </a:rPr>
              <a:t>Wykorzystaliśmy te narzędzia do zmierzenia naszej brzozy. Za pomocą klupy mierzy się średnicę drzewa (stąd średnicomierz) na wysokości 1,30 m, czyli na wysokości piersi – taki pomiar nazywa się „pierśnica”. Nasze drzewo ma średnicę 19 </a:t>
            </a:r>
            <a:r>
              <a:rPr lang="pl-PL" sz="2400" b="1" dirty="0" err="1">
                <a:solidFill>
                  <a:schemeClr val="tx1"/>
                </a:solidFill>
              </a:rPr>
              <a:t>cm</a:t>
            </a:r>
            <a:r>
              <a:rPr lang="pl-PL" sz="2400" b="1" dirty="0">
                <a:solidFill>
                  <a:schemeClr val="tx1"/>
                </a:solidFill>
              </a:rPr>
              <a:t>. Potem mogliśmy zmierzyć wysokość brzozy. Musieliśmy odejść na odległość 15 m. Patrząc w otwór wysokościomierza skierowanego w stronę naszego drzewa, można było odczytać jego wysokość. Nie było to wcale łatwe. Po kilku próbach mogliśmy podać wysokość brzozy – ok.16m (wynik podaje się szacunkowy)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210424_161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993439" y="2136390"/>
            <a:ext cx="5072099" cy="222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210424_161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00232" y="2071678"/>
            <a:ext cx="500066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210424_1618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08704" y="1991021"/>
            <a:ext cx="4787489" cy="237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210424_162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86642" y="1901031"/>
            <a:ext cx="4834733" cy="217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210424_162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63146" y="2651706"/>
            <a:ext cx="4706938" cy="211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210424_162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86314" y="1928802"/>
            <a:ext cx="471490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20210424_16292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143116"/>
            <a:ext cx="1910742" cy="4403015"/>
          </a:xfrm>
        </p:spPr>
      </p:pic>
      <p:sp>
        <p:nvSpPr>
          <p:cNvPr id="4" name="Prostokąt zaokrąglony 3"/>
          <p:cNvSpPr/>
          <p:nvPr/>
        </p:nvSpPr>
        <p:spPr>
          <a:xfrm>
            <a:off x="0" y="214290"/>
            <a:ext cx="7000924" cy="3143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chemeClr val="tx1"/>
                </a:solidFill>
              </a:rPr>
              <a:t>Leśniczy pokazał nam symbole, jakie możemy zobaczyć na drzewach. </a:t>
            </a:r>
            <a:r>
              <a:rPr lang="pl-PL" sz="2400" b="1" dirty="0" smtClean="0">
                <a:solidFill>
                  <a:schemeClr val="tx1"/>
                </a:solidFill>
              </a:rPr>
              <a:t> Leśnicy </a:t>
            </a:r>
            <a:r>
              <a:rPr lang="pl-PL" sz="2400" b="1" dirty="0">
                <a:solidFill>
                  <a:schemeClr val="tx1"/>
                </a:solidFill>
              </a:rPr>
              <a:t>używają specjalnych, ekologicznych  farb do malowania po drzewach. I tak: niebieska linia na drzewie oznacza granicę oddziału, zielona literka E – drzewo z dziuplą, które nie może być ścięte (każde drzewo, które ma dziuplę musi rosnąć dalej), a czerwona kropka wskazuje drzewo do wycięcia</a:t>
            </a:r>
          </a:p>
          <a:p>
            <a:pPr algn="ctr"/>
            <a:endParaRPr lang="pl-PL" dirty="0"/>
          </a:p>
        </p:txBody>
      </p:sp>
      <p:pic>
        <p:nvPicPr>
          <p:cNvPr id="6" name="Obraz 5" descr="20210424_164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60398" y="3326420"/>
            <a:ext cx="4302924" cy="1936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20210424_163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500306"/>
            <a:ext cx="482918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zaokrąglony 3"/>
          <p:cNvSpPr/>
          <p:nvPr/>
        </p:nvSpPr>
        <p:spPr>
          <a:xfrm>
            <a:off x="1000100" y="285728"/>
            <a:ext cx="6786610" cy="2000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chemeClr val="tx1"/>
                </a:solidFill>
              </a:rPr>
              <a:t>Mogliśmy porównać kawałki drzew różnych gatunków, rzeczywiście jedne były cięższe, inne znacznie lżejsze (najcięższy był buk, a najlżejsza – osika)</a:t>
            </a:r>
          </a:p>
          <a:p>
            <a:pPr algn="ctr"/>
            <a:endParaRPr lang="pl-PL" dirty="0"/>
          </a:p>
        </p:txBody>
      </p:sp>
      <p:pic>
        <p:nvPicPr>
          <p:cNvPr id="6" name="Obraz 5" descr="20210424_163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61066" y="3382876"/>
            <a:ext cx="4378331" cy="218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MicrosoftTeams-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2571744"/>
            <a:ext cx="2840244" cy="378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zaokrąglony 3"/>
          <p:cNvSpPr/>
          <p:nvPr/>
        </p:nvSpPr>
        <p:spPr>
          <a:xfrm>
            <a:off x="428596" y="357166"/>
            <a:ext cx="5929354" cy="2071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chemeClr val="tx1"/>
                </a:solidFill>
              </a:rPr>
              <a:t>Spotkanie z leśniczym rozbudziło naszą ciekawość, zrodziło się mnóstwo nowych pytań, na które będziemy szukali odpowiedzi</a:t>
            </a:r>
          </a:p>
          <a:p>
            <a:pPr algn="ctr"/>
            <a:endParaRPr lang="pl-PL" dirty="0"/>
          </a:p>
        </p:txBody>
      </p:sp>
      <p:pic>
        <p:nvPicPr>
          <p:cNvPr id="6" name="Obraz 5" descr="20210424_164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5715008" cy="257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428728" y="1928802"/>
            <a:ext cx="6500858" cy="25717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</a:rPr>
              <a:t>DZIĘKUJEMY ZA UWAGĘ! </a:t>
            </a:r>
            <a:endParaRPr lang="pl-PL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4643446"/>
            <a:ext cx="4586262" cy="1811319"/>
          </a:xfrm>
        </p:spPr>
        <p:txBody>
          <a:bodyPr/>
          <a:lstStyle/>
          <a:p>
            <a:pPr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142976" y="2071678"/>
            <a:ext cx="7215238" cy="25717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2400" b="1" dirty="0" smtClean="0">
                <a:solidFill>
                  <a:schemeClr val="tx1"/>
                </a:solidFill>
              </a:rPr>
              <a:t>W marcu 2021r. starsza grupa ,,Dociekliwych” przystąpiła do realizacji projektu </a:t>
            </a:r>
          </a:p>
          <a:p>
            <a:r>
              <a:rPr lang="pl-PL" sz="2400" b="1" dirty="0" smtClean="0">
                <a:solidFill>
                  <a:schemeClr val="tx1"/>
                </a:solidFill>
              </a:rPr>
              <a:t> DRZEWA WOKÓŁ NAS – UCZYMY SIĘ WE WSPÓŁDZIAŁANIU 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tx1"/>
                </a:solidFill>
              </a:rPr>
              <a:t>pod patronatem PWSZ w Chełmie i Centrum Nauki Kopernik</a:t>
            </a:r>
            <a:endParaRPr lang="pl-PL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528" y="1428736"/>
            <a:ext cx="328586" cy="91121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785786" y="1500174"/>
            <a:ext cx="7786742" cy="41434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chemeClr val="tx1"/>
                </a:solidFill>
              </a:rPr>
              <a:t>Realizację projektu rozpoczęliśmy od utworzenia grupy na platformie </a:t>
            </a:r>
            <a:r>
              <a:rPr lang="pl-PL" sz="2400" b="1" dirty="0" err="1">
                <a:solidFill>
                  <a:schemeClr val="tx1"/>
                </a:solidFill>
              </a:rPr>
              <a:t>Teams</a:t>
            </a:r>
            <a:r>
              <a:rPr lang="pl-PL" sz="2400" b="1" dirty="0">
                <a:solidFill>
                  <a:schemeClr val="tx1"/>
                </a:solidFill>
              </a:rPr>
              <a:t>, gdyż od października 2020r. pracujemy zdalnie i nie spotykamy się bezpośrednio. Przeprowadziliśmy burzę mózgów i spośród wielu problemów dotyczących drzew, które przyszły nam do głowy, demokratycznie wybraliśmy zagadnienie związane z pomiarem drzew. Pomyśleliśmy też, że miejsce, które nas łączy to szkoła, a wokół niej rośnie mnóstwo różnych drzew, więc do pomiarów wybierzemy jedno z nich. 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210324_123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05444" y="1476957"/>
            <a:ext cx="4071968" cy="183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210324_123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85728"/>
            <a:ext cx="5207005" cy="234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210324_12380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000372"/>
            <a:ext cx="530678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 descr="received_14270474776055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9454" y="428604"/>
            <a:ext cx="1757346" cy="337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zaokrąglony 8"/>
          <p:cNvSpPr/>
          <p:nvPr/>
        </p:nvSpPr>
        <p:spPr>
          <a:xfrm>
            <a:off x="2928926" y="4071942"/>
            <a:ext cx="6000792" cy="25717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chemeClr val="tx1"/>
                </a:solidFill>
              </a:rPr>
              <a:t>Wybraliśmy Matyldę ( mieszka najbliżej szkoły), by podjęła decyzję, które drzewo stanie się obiektem naszych badań. Koleżanka wybrała brzozę. W bezpieczny sposób oznakowała ją, by każdy z nas mógł później ją znaleźć i zmierzyć.</a:t>
            </a:r>
          </a:p>
          <a:p>
            <a:pPr algn="ctr"/>
            <a:endParaRPr lang="pl-PL" dirty="0"/>
          </a:p>
        </p:txBody>
      </p:sp>
      <p:pic>
        <p:nvPicPr>
          <p:cNvPr id="12" name="Obraz 11" descr="IMG_20210324_17131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14412" y="1285859"/>
            <a:ext cx="457203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received_35260849606826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14290"/>
            <a:ext cx="2046457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1000100" y="1857364"/>
            <a:ext cx="7286676" cy="35004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chemeClr val="tx1"/>
                </a:solidFill>
              </a:rPr>
              <a:t>Każdy z członków naszej grupy, w dogodnym dla siebie czasie, wykonał pomiar. Wyniki zapisaliśmy w notatkach zespołu. Okazało się, że nieco się one różnią. Zastanawialiśmy się, dlaczego… Po analizie naszych dotychczasowych działań, mogliśmy pójść  krok dalej.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20210320_104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915869" cy="340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0210324_17111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357289" y="3643315"/>
            <a:ext cx="357190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received_78171449246644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172544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zdjęcie pomiaró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714752"/>
            <a:ext cx="4278062" cy="240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IMG-20210425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357562"/>
            <a:ext cx="6519879" cy="293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zaokrąglony 3"/>
          <p:cNvSpPr/>
          <p:nvPr/>
        </p:nvSpPr>
        <p:spPr>
          <a:xfrm>
            <a:off x="285720" y="285728"/>
            <a:ext cx="6786578" cy="27146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chemeClr val="tx1"/>
                </a:solidFill>
              </a:rPr>
              <a:t>Chcieliśmy dowiedzieć się czegoś więcej o fachowych pomiarach drzew. Skorzystaliśmy z pomocy partnera naszego projektu – Nadleśnictwa Chełm. Spotkaliśmy się z leśniczym leśnictwa Kumów – panem Michałem Adamczukiem.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20210424_160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3500438"/>
            <a:ext cx="6115064" cy="275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zaokrąglony 3"/>
          <p:cNvSpPr/>
          <p:nvPr/>
        </p:nvSpPr>
        <p:spPr>
          <a:xfrm>
            <a:off x="214282" y="285728"/>
            <a:ext cx="7215238" cy="29289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400" b="1" dirty="0">
                <a:solidFill>
                  <a:schemeClr val="tx1"/>
                </a:solidFill>
              </a:rPr>
              <a:t>Pokazał nam mapę lasu z podziałem na </a:t>
            </a:r>
            <a:r>
              <a:rPr lang="pl-PL" sz="2400" b="1" dirty="0" err="1">
                <a:solidFill>
                  <a:schemeClr val="tx1"/>
                </a:solidFill>
              </a:rPr>
              <a:t>tzw.oddziały</a:t>
            </a:r>
            <a:r>
              <a:rPr lang="pl-PL" sz="2400" b="1" dirty="0">
                <a:solidFill>
                  <a:schemeClr val="tx1"/>
                </a:solidFill>
              </a:rPr>
              <a:t>. Poznaliśmy sposób, w jaki oznaczane są na mapie drzewa – kolorami  zaznacza się różne gatunki, np. sosna – brązowy, olcha – zielony, dąb – siwy, a nasza brzoza – niebieski. Patrząc na mapę, można oszacować, jakiego gatunku drzew jest najwięcej na danym obszarze.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510</Words>
  <Application>Microsoft Office PowerPoint</Application>
  <PresentationFormat>Pokaz na ekranie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DRZEWA WOKÓŁ NAS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DRZEWA WOKÓŁ NAS</dc:title>
  <dc:creator>Administrator</dc:creator>
  <cp:lastModifiedBy>Administrator</cp:lastModifiedBy>
  <cp:revision>8</cp:revision>
  <dcterms:created xsi:type="dcterms:W3CDTF">2021-06-09T19:35:13Z</dcterms:created>
  <dcterms:modified xsi:type="dcterms:W3CDTF">2021-06-09T20:56:36Z</dcterms:modified>
</cp:coreProperties>
</file>